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56" r:id="rId3"/>
    <p:sldId id="258" r:id="rId4"/>
    <p:sldId id="274" r:id="rId5"/>
    <p:sldId id="281" r:id="rId6"/>
    <p:sldId id="283" r:id="rId7"/>
    <p:sldId id="257" r:id="rId8"/>
    <p:sldId id="259" r:id="rId9"/>
    <p:sldId id="270" r:id="rId10"/>
    <p:sldId id="275" r:id="rId11"/>
    <p:sldId id="277" r:id="rId12"/>
    <p:sldId id="263" r:id="rId13"/>
    <p:sldId id="280" r:id="rId14"/>
    <p:sldId id="265" r:id="rId15"/>
    <p:sldId id="266" r:id="rId16"/>
    <p:sldId id="268" r:id="rId17"/>
    <p:sldId id="269" r:id="rId18"/>
    <p:sldId id="271" r:id="rId19"/>
    <p:sldId id="272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2B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76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3CA0-15AE-4EAB-B6FC-0D3E69B0A9FA}" type="datetimeFigureOut">
              <a:rPr lang="de-DE" smtClean="0"/>
              <a:t>30.01.2019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6936-59A4-4EF6-AA42-290D58EE9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42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3CA0-15AE-4EAB-B6FC-0D3E69B0A9FA}" type="datetimeFigureOut">
              <a:rPr lang="de-DE" smtClean="0"/>
              <a:t>30.01.2019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6936-59A4-4EF6-AA42-290D58EE9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96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3CA0-15AE-4EAB-B6FC-0D3E69B0A9FA}" type="datetimeFigureOut">
              <a:rPr lang="de-DE" smtClean="0"/>
              <a:t>30.01.2019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6936-59A4-4EF6-AA42-290D58EE9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40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3CA0-15AE-4EAB-B6FC-0D3E69B0A9FA}" type="datetimeFigureOut">
              <a:rPr lang="de-DE" smtClean="0"/>
              <a:t>30.01.2019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6936-59A4-4EF6-AA42-290D58EE9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89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3CA0-15AE-4EAB-B6FC-0D3E69B0A9FA}" type="datetimeFigureOut">
              <a:rPr lang="de-DE" smtClean="0"/>
              <a:t>30.01.2019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6936-59A4-4EF6-AA42-290D58EE9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2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3CA0-15AE-4EAB-B6FC-0D3E69B0A9FA}" type="datetimeFigureOut">
              <a:rPr lang="de-DE" smtClean="0"/>
              <a:t>30.01.2019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6936-59A4-4EF6-AA42-290D58EE9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46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3CA0-15AE-4EAB-B6FC-0D3E69B0A9FA}" type="datetimeFigureOut">
              <a:rPr lang="de-DE" smtClean="0"/>
              <a:t>30.01.2019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6936-59A4-4EF6-AA42-290D58EE9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02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3CA0-15AE-4EAB-B6FC-0D3E69B0A9FA}" type="datetimeFigureOut">
              <a:rPr lang="de-DE" smtClean="0"/>
              <a:t>30.01.2019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6936-59A4-4EF6-AA42-290D58EE9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58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3CA0-15AE-4EAB-B6FC-0D3E69B0A9FA}" type="datetimeFigureOut">
              <a:rPr lang="de-DE" smtClean="0"/>
              <a:t>30.01.2019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6936-59A4-4EF6-AA42-290D58EE9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33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3CA0-15AE-4EAB-B6FC-0D3E69B0A9FA}" type="datetimeFigureOut">
              <a:rPr lang="de-DE" smtClean="0"/>
              <a:t>30.01.2019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6936-59A4-4EF6-AA42-290D58EE9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51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3CA0-15AE-4EAB-B6FC-0D3E69B0A9FA}" type="datetimeFigureOut">
              <a:rPr lang="de-DE" smtClean="0"/>
              <a:t>30.01.2019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6936-59A4-4EF6-AA42-290D58EE9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40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3CA0-15AE-4EAB-B6FC-0D3E69B0A9FA}" type="datetimeFigureOut">
              <a:rPr lang="de-DE" smtClean="0"/>
              <a:t>30.01.2019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6936-59A4-4EF6-AA42-290D58EE9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01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>
                <a:latin typeface="Dax Wide"/>
              </a:rPr>
            </a:br>
            <a:r>
              <a:rPr lang="de-DE" dirty="0">
                <a:latin typeface="Dax Wide"/>
              </a:rPr>
              <a:t>Herzlich Willkommen!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In der Welt von</a:t>
            </a:r>
          </a:p>
          <a:p>
            <a:r>
              <a:rPr lang="de-DE" dirty="0">
                <a:solidFill>
                  <a:schemeClr val="tx1"/>
                </a:solidFill>
              </a:rPr>
              <a:t> Sonacoustic</a:t>
            </a:r>
          </a:p>
          <a:p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1848" y="6165304"/>
            <a:ext cx="13372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latin typeface="Dax Wide"/>
              </a:rPr>
              <a:t>Akustiksysteme Fink²</a:t>
            </a:r>
          </a:p>
        </p:txBody>
      </p:sp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FB263A3D-1A88-46F3-A3BA-58EA4A5D3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2954063" cy="122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7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88840"/>
            <a:ext cx="6840760" cy="45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395984"/>
            <a:ext cx="588962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7E0D778-4C56-4DDE-B1A3-F0FFE74B1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69997"/>
            <a:ext cx="2414512" cy="9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7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9112"/>
            <a:ext cx="6984776" cy="456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61404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7E1E79E-D080-44AB-8121-45C564C63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860" y="361354"/>
            <a:ext cx="2520280" cy="103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6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Dax Wide"/>
              </a:rPr>
              <a:t>Impressionen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31293" y="633714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</a:t>
            </a:r>
          </a:p>
        </p:txBody>
      </p:sp>
      <p:pic>
        <p:nvPicPr>
          <p:cNvPr id="8" name="Inhaltsplatzhalter 7" descr="Ein Bild, das drinnen, Boden, Decke, Wand enthält.&#10;&#10;Automatisch generierte Beschreibung">
            <a:extLst>
              <a:ext uri="{FF2B5EF4-FFF2-40B4-BE49-F238E27FC236}">
                <a16:creationId xmlns:a16="http://schemas.microsoft.com/office/drawing/2014/main" id="{ECF2DC62-5225-4C60-930F-180F68A29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8" y="2132856"/>
            <a:ext cx="3700232" cy="2760720"/>
          </a:xfrm>
        </p:spPr>
      </p:pic>
      <p:pic>
        <p:nvPicPr>
          <p:cNvPr id="10" name="Grafik 9" descr="Ein Bild, das drinnen, Tisch, Teller enthält.&#10;&#10;Automatisch generierte Beschreibung">
            <a:extLst>
              <a:ext uri="{FF2B5EF4-FFF2-40B4-BE49-F238E27FC236}">
                <a16:creationId xmlns:a16="http://schemas.microsoft.com/office/drawing/2014/main" id="{3B9C2DB7-C238-495F-80EA-9C65F500B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76872"/>
            <a:ext cx="4532295" cy="25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23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11560" y="60212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Dax Wide"/>
              </a:rPr>
              <a:t>Organischen Formen folgen – eine der vielen Stärken von </a:t>
            </a:r>
            <a:r>
              <a:rPr lang="de-DE" dirty="0" err="1">
                <a:latin typeface="Dax Wide"/>
              </a:rPr>
              <a:t>Sonacoustic</a:t>
            </a:r>
            <a:r>
              <a:rPr lang="de-DE" dirty="0">
                <a:latin typeface="Dax Wide"/>
              </a:rPr>
              <a:t>! Hier wieder mit extremem Streiflicht!</a:t>
            </a:r>
          </a:p>
        </p:txBody>
      </p:sp>
    </p:spTree>
    <p:extLst>
      <p:ext uri="{BB962C8B-B14F-4D97-AF65-F5344CB8AC3E}">
        <p14:creationId xmlns:p14="http://schemas.microsoft.com/office/powerpoint/2010/main" val="17608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4"/>
            <a:ext cx="680424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6804248" y="1484784"/>
            <a:ext cx="2339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Dax Wide"/>
              </a:rPr>
              <a:t>Wer möchte im Restaurant nicht seine Ruhe haben?</a:t>
            </a:r>
          </a:p>
          <a:p>
            <a:endParaRPr lang="de-DE" dirty="0">
              <a:latin typeface="Dax Wide"/>
            </a:endParaRPr>
          </a:p>
          <a:p>
            <a:r>
              <a:rPr lang="de-DE" dirty="0">
                <a:latin typeface="Dax Wide"/>
              </a:rPr>
              <a:t>Welcher Restaurantbesitzer</a:t>
            </a:r>
          </a:p>
          <a:p>
            <a:r>
              <a:rPr lang="de-DE" dirty="0">
                <a:latin typeface="Dax Wide"/>
              </a:rPr>
              <a:t>möchte auffällige Akustikmaßnahmen?</a:t>
            </a:r>
          </a:p>
          <a:p>
            <a:endParaRPr lang="de-DE" dirty="0">
              <a:latin typeface="Dax Wide"/>
            </a:endParaRPr>
          </a:p>
          <a:p>
            <a:r>
              <a:rPr lang="de-DE" dirty="0">
                <a:latin typeface="Dax Wide"/>
              </a:rPr>
              <a:t>Beides ist miteinander vereinbar!</a:t>
            </a:r>
          </a:p>
        </p:txBody>
      </p:sp>
    </p:spTree>
    <p:extLst>
      <p:ext uri="{BB962C8B-B14F-4D97-AF65-F5344CB8AC3E}">
        <p14:creationId xmlns:p14="http://schemas.microsoft.com/office/powerpoint/2010/main" val="40697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380312" y="1426951"/>
            <a:ext cx="17636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Dax Wide"/>
              </a:rPr>
              <a:t>Kapitelsaal des </a:t>
            </a:r>
            <a:r>
              <a:rPr lang="de-DE" sz="1600" dirty="0" err="1">
                <a:latin typeface="Dax Wide"/>
              </a:rPr>
              <a:t>Karthäuser</a:t>
            </a:r>
            <a:r>
              <a:rPr lang="de-DE" sz="1600" dirty="0">
                <a:latin typeface="Dax Wide"/>
              </a:rPr>
              <a:t>-klosters in Köln.</a:t>
            </a:r>
          </a:p>
          <a:p>
            <a:endParaRPr lang="de-DE" sz="1600" dirty="0">
              <a:latin typeface="Dax Wide"/>
            </a:endParaRPr>
          </a:p>
          <a:p>
            <a:r>
              <a:rPr lang="de-DE" sz="1600" dirty="0" err="1">
                <a:latin typeface="Dax Wide"/>
              </a:rPr>
              <a:t>Sonacoustic</a:t>
            </a:r>
            <a:r>
              <a:rPr lang="de-DE" sz="1600" dirty="0">
                <a:latin typeface="Dax Wide"/>
              </a:rPr>
              <a:t> passt sich Ihrem Objekt an – nicht umgekehrt!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 descr="Ein Bild, das drinnen, Wand, Boden, Fenster enthält.&#10;&#10;Automatisch generierte Beschreibung">
            <a:extLst>
              <a:ext uri="{FF2B5EF4-FFF2-40B4-BE49-F238E27FC236}">
                <a16:creationId xmlns:a16="http://schemas.microsoft.com/office/drawing/2014/main" id="{589AF298-9AEC-49BC-8DE6-0CD2D5AC6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690939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7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9228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 flipH="1">
            <a:off x="7092280" y="1638093"/>
            <a:ext cx="20373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Eine Empfangshalle in der es ohne eine Akustikmaßnahme nicht auszuhalten wäre. </a:t>
            </a:r>
          </a:p>
          <a:p>
            <a:r>
              <a:rPr lang="de-DE" dirty="0"/>
              <a:t>Hier wurde eine </a:t>
            </a:r>
            <a:r>
              <a:rPr lang="de-DE" dirty="0" err="1"/>
              <a:t>Sonacoustic</a:t>
            </a:r>
            <a:r>
              <a:rPr lang="de-DE" dirty="0"/>
              <a:t> Decke in der 45 mm Version mit einem </a:t>
            </a:r>
            <a:r>
              <a:rPr lang="el-GR" dirty="0"/>
              <a:t>α</a:t>
            </a:r>
            <a:r>
              <a:rPr lang="de-DE" baseline="-25000" dirty="0"/>
              <a:t>w </a:t>
            </a:r>
            <a:r>
              <a:rPr lang="de-DE" dirty="0"/>
              <a:t>Wert von 0,95 verbaut.</a:t>
            </a:r>
          </a:p>
          <a:p>
            <a:endParaRPr lang="de-DE" dirty="0"/>
          </a:p>
          <a:p>
            <a:r>
              <a:rPr lang="de-DE" dirty="0"/>
              <a:t>Alle sind glücklich!</a:t>
            </a:r>
          </a:p>
        </p:txBody>
      </p:sp>
    </p:spTree>
    <p:extLst>
      <p:ext uri="{BB962C8B-B14F-4D97-AF65-F5344CB8AC3E}">
        <p14:creationId xmlns:p14="http://schemas.microsoft.com/office/powerpoint/2010/main" val="15702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64288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7164288" y="908720"/>
            <a:ext cx="1979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Außergewöhnliche Deckenkonstruktion mit unsichtbarer Akustikmaßnahme im Decken und Brüstungsbereich! </a:t>
            </a:r>
          </a:p>
          <a:p>
            <a:endParaRPr lang="de-DE" sz="1600" dirty="0"/>
          </a:p>
          <a:p>
            <a:r>
              <a:rPr lang="de-DE" sz="1600" dirty="0" err="1"/>
              <a:t>Sonacoustic</a:t>
            </a:r>
            <a:r>
              <a:rPr lang="de-DE" sz="1600" dirty="0"/>
              <a:t> PL in der Erasmus Universität in Rotterdam.</a:t>
            </a:r>
          </a:p>
          <a:p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5512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latin typeface="Dax Wide"/>
              </a:rPr>
              <a:t>Verarbeitung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045"/>
            <a:ext cx="4355976" cy="22949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41826"/>
            <a:ext cx="4139952" cy="225918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7720"/>
            <a:ext cx="4355976" cy="25202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46" y="4337720"/>
            <a:ext cx="4163354" cy="252028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51520" y="8367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Dax Wide"/>
              </a:rPr>
              <a:t>Montieren des Putzträgers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88525" y="8367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Dax Wide"/>
              </a:rPr>
              <a:t>Planschleifen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51520" y="371703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Dax Wide"/>
              </a:rPr>
              <a:t>Sonaplaster</a:t>
            </a:r>
            <a:r>
              <a:rPr lang="de-DE" dirty="0">
                <a:latin typeface="Dax Wide"/>
              </a:rPr>
              <a:t> und </a:t>
            </a:r>
            <a:r>
              <a:rPr lang="de-DE" dirty="0" err="1">
                <a:latin typeface="Dax Wide"/>
              </a:rPr>
              <a:t>Sonafinish</a:t>
            </a:r>
            <a:r>
              <a:rPr lang="de-DE" dirty="0">
                <a:latin typeface="Dax Wide"/>
              </a:rPr>
              <a:t> mit Zwischenschliff auftragen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300192" y="371703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Dax Wide"/>
              </a:rPr>
              <a:t>Glattschleifen</a:t>
            </a:r>
          </a:p>
        </p:txBody>
      </p:sp>
    </p:spTree>
    <p:extLst>
      <p:ext uri="{BB962C8B-B14F-4D97-AF65-F5344CB8AC3E}">
        <p14:creationId xmlns:p14="http://schemas.microsoft.com/office/powerpoint/2010/main" val="392502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355160" cy="1368152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tx1"/>
                </a:solidFill>
                <a:latin typeface="Dax Wide"/>
              </a:rPr>
              <a:t>Wir begleiten Sie auf dem Weg zur perfekten Akustiklösung: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2204864"/>
            <a:ext cx="7086600" cy="403244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de-DE" sz="1800" b="1" dirty="0">
                <a:latin typeface="Dax Wide"/>
              </a:rPr>
              <a:t>Akustiksysteme Fink²</a:t>
            </a:r>
          </a:p>
          <a:p>
            <a:pPr marL="36576" indent="0">
              <a:buNone/>
            </a:pPr>
            <a:r>
              <a:rPr lang="de-DE" sz="1800" dirty="0">
                <a:latin typeface="Dax Wide"/>
              </a:rPr>
              <a:t>Christian Fink</a:t>
            </a:r>
          </a:p>
          <a:p>
            <a:pPr marL="36576" indent="0">
              <a:buNone/>
            </a:pPr>
            <a:r>
              <a:rPr lang="de-DE" sz="1800" dirty="0" err="1">
                <a:latin typeface="Dax Wide"/>
              </a:rPr>
              <a:t>Siegerting</a:t>
            </a:r>
            <a:r>
              <a:rPr lang="de-DE" sz="1800" dirty="0">
                <a:latin typeface="Dax Wide"/>
              </a:rPr>
              <a:t> 62</a:t>
            </a:r>
          </a:p>
          <a:p>
            <a:pPr marL="36576" indent="0">
              <a:buNone/>
            </a:pPr>
            <a:r>
              <a:rPr lang="de-DE" sz="1800" dirty="0">
                <a:latin typeface="Dax Wide"/>
              </a:rPr>
              <a:t>A – 5233 </a:t>
            </a:r>
            <a:r>
              <a:rPr lang="de-DE" sz="1800" dirty="0" err="1">
                <a:latin typeface="Dax Wide"/>
              </a:rPr>
              <a:t>Pischelsdorf</a:t>
            </a:r>
            <a:r>
              <a:rPr lang="de-DE" sz="1800" dirty="0">
                <a:latin typeface="Dax Wide"/>
              </a:rPr>
              <a:t> </a:t>
            </a:r>
          </a:p>
          <a:p>
            <a:pPr marL="36576" indent="0">
              <a:buNone/>
            </a:pPr>
            <a:endParaRPr lang="de-DE" sz="1800" dirty="0">
              <a:latin typeface="Dax Wide"/>
            </a:endParaRPr>
          </a:p>
          <a:p>
            <a:pPr marL="36576" indent="0">
              <a:buNone/>
            </a:pPr>
            <a:r>
              <a:rPr lang="de-DE" sz="1800">
                <a:latin typeface="Dax Wide"/>
              </a:rPr>
              <a:t>Mobil</a:t>
            </a:r>
            <a:r>
              <a:rPr lang="de-DE" sz="1800" dirty="0">
                <a:latin typeface="Dax Wide"/>
              </a:rPr>
              <a:t>: +43 664 910 45 24</a:t>
            </a:r>
          </a:p>
          <a:p>
            <a:pPr marL="36576" indent="0">
              <a:buNone/>
            </a:pPr>
            <a:r>
              <a:rPr lang="de-DE" sz="1800" dirty="0">
                <a:latin typeface="Dax Wide"/>
              </a:rPr>
              <a:t>@  :  akustik@fink2.com</a:t>
            </a:r>
          </a:p>
          <a:p>
            <a:pPr marL="36576" indent="0">
              <a:buNone/>
            </a:pPr>
            <a:endParaRPr lang="de-DE" sz="1800" dirty="0">
              <a:latin typeface="Dax Wide"/>
            </a:endParaRPr>
          </a:p>
          <a:p>
            <a:pPr marL="36576" indent="0">
              <a:buNone/>
            </a:pPr>
            <a:endParaRPr lang="de-DE" sz="1800" dirty="0"/>
          </a:p>
          <a:p>
            <a:pPr marL="36576" indent="0">
              <a:buNone/>
            </a:pPr>
            <a:endParaRPr lang="de-DE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D450CA-F01F-42E0-ADDB-53A6E7F2F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140968"/>
            <a:ext cx="2088232" cy="8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9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2608" y="260649"/>
            <a:ext cx="8558784" cy="122413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800" b="1" i="0" u="none" strike="noStrike" baseline="0" dirty="0" err="1">
                <a:solidFill>
                  <a:srgbClr val="82002B"/>
                </a:solidFill>
                <a:latin typeface="TrebuchetMS,Bold"/>
              </a:rPr>
              <a:t>sona</a:t>
            </a:r>
            <a:r>
              <a:rPr lang="en-US" sz="3600" b="0" i="0" u="none" strike="noStrike" baseline="0" dirty="0" err="1">
                <a:solidFill>
                  <a:srgbClr val="666666"/>
                </a:solidFill>
                <a:latin typeface="TrebuchetMS"/>
              </a:rPr>
              <a:t>coustic</a:t>
            </a:r>
            <a:r>
              <a:rPr lang="en-US" sz="1000" b="0" i="0" u="none" strike="noStrike" baseline="0" dirty="0">
                <a:solidFill>
                  <a:srgbClr val="CDCDCD"/>
                </a:solidFill>
                <a:latin typeface="TrebuchetMS"/>
              </a:rPr>
              <a:t>®</a:t>
            </a:r>
            <a:r>
              <a:rPr lang="en-US" sz="3600" b="0" i="0" u="none" strike="noStrike" baseline="0" dirty="0">
                <a:solidFill>
                  <a:srgbClr val="CDCDCD"/>
                </a:solidFill>
                <a:latin typeface="TrebuchetMS"/>
              </a:rPr>
              <a:t> </a:t>
            </a:r>
            <a:r>
              <a:rPr lang="en-US" sz="1800" b="0" i="0" u="none" strike="noStrike" baseline="0" dirty="0">
                <a:solidFill>
                  <a:srgbClr val="4D4D4D"/>
                </a:solidFill>
                <a:latin typeface="TrebuchetMS"/>
              </a:rPr>
              <a:t>The finest seamless acoustic ceiling in the world !</a:t>
            </a:r>
            <a:r>
              <a:rPr lang="de-DE" sz="1600" b="0" dirty="0">
                <a:solidFill>
                  <a:srgbClr val="000000"/>
                </a:solidFill>
                <a:latin typeface="Dax Wide"/>
              </a:rPr>
              <a:t>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944216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0932"/>
            <a:ext cx="8820472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7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Dax Wide"/>
              </a:rPr>
              <a:t>Grenzenloser Einsatz!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>
                <a:latin typeface="Dax Wide"/>
              </a:rPr>
              <a:t>Die </a:t>
            </a:r>
            <a:r>
              <a:rPr lang="de-DE" sz="2400" dirty="0" err="1">
                <a:latin typeface="Dax Wide"/>
              </a:rPr>
              <a:t>Sonacoustic</a:t>
            </a:r>
            <a:r>
              <a:rPr lang="de-DE" sz="2400" dirty="0">
                <a:latin typeface="Dax Wide"/>
              </a:rPr>
              <a:t> Produktfamilie ermöglicht es uns, auf jede Situation zu reagieren!</a:t>
            </a:r>
          </a:p>
          <a:p>
            <a:pPr marL="0" indent="0">
              <a:buNone/>
            </a:pPr>
            <a:endParaRPr lang="de-DE" sz="2400" dirty="0">
              <a:latin typeface="Dax Wide"/>
            </a:endParaRPr>
          </a:p>
          <a:p>
            <a:pPr marL="0" indent="0">
              <a:buNone/>
            </a:pPr>
            <a:r>
              <a:rPr lang="de-DE" sz="2400" dirty="0">
                <a:latin typeface="Dax Wide"/>
              </a:rPr>
              <a:t>Welcher Situation dürfen wir uns stellen?</a:t>
            </a:r>
          </a:p>
          <a:p>
            <a:pPr marL="0" indent="0">
              <a:buNone/>
            </a:pPr>
            <a:endParaRPr lang="de-DE" sz="2400" dirty="0">
              <a:latin typeface="Dax Wide"/>
            </a:endParaRPr>
          </a:p>
          <a:p>
            <a:pPr>
              <a:buFont typeface="Wingdings" pitchFamily="2" charset="2"/>
              <a:buChar char="ü"/>
            </a:pPr>
            <a:r>
              <a:rPr lang="de-DE" sz="2400" dirty="0">
                <a:latin typeface="Dax Wide"/>
              </a:rPr>
              <a:t>Kindergärten?</a:t>
            </a:r>
          </a:p>
          <a:p>
            <a:pPr>
              <a:buFont typeface="Wingdings" pitchFamily="2" charset="2"/>
              <a:buChar char="ü"/>
            </a:pPr>
            <a:r>
              <a:rPr lang="de-DE" sz="2400" dirty="0">
                <a:latin typeface="Dax Wide"/>
              </a:rPr>
              <a:t>Schulen?</a:t>
            </a:r>
          </a:p>
          <a:p>
            <a:pPr>
              <a:buFont typeface="Wingdings" pitchFamily="2" charset="2"/>
              <a:buChar char="ü"/>
            </a:pPr>
            <a:r>
              <a:rPr lang="de-DE" sz="2400" dirty="0">
                <a:latin typeface="Dax Wide"/>
              </a:rPr>
              <a:t>Open Space Büros?</a:t>
            </a:r>
          </a:p>
          <a:p>
            <a:pPr>
              <a:buFont typeface="Wingdings" pitchFamily="2" charset="2"/>
              <a:buChar char="ü"/>
            </a:pPr>
            <a:r>
              <a:rPr lang="de-DE" sz="2400" dirty="0">
                <a:latin typeface="Dax Wide"/>
              </a:rPr>
              <a:t>Restaurants?</a:t>
            </a:r>
          </a:p>
          <a:p>
            <a:pPr>
              <a:buFont typeface="Wingdings" pitchFamily="2" charset="2"/>
              <a:buChar char="ü"/>
            </a:pPr>
            <a:r>
              <a:rPr lang="de-DE" sz="2400" dirty="0">
                <a:latin typeface="Dax Wide"/>
              </a:rPr>
              <a:t>Kirchen?</a:t>
            </a:r>
          </a:p>
          <a:p>
            <a:pPr>
              <a:buFont typeface="Wingdings" pitchFamily="2" charset="2"/>
              <a:buChar char="ü"/>
            </a:pPr>
            <a:r>
              <a:rPr lang="de-DE" sz="2400" dirty="0">
                <a:latin typeface="Dax Wide"/>
              </a:rPr>
              <a:t>Schwimmhallen?</a:t>
            </a:r>
          </a:p>
          <a:p>
            <a:pPr>
              <a:buFont typeface="Wingdings" pitchFamily="2" charset="2"/>
              <a:buChar char="ü"/>
            </a:pPr>
            <a:r>
              <a:rPr lang="de-DE" sz="2400" dirty="0">
                <a:latin typeface="Dax Wide"/>
              </a:rPr>
              <a:t>Museen?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557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16632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latin typeface="Dax Wide"/>
            </a:endParaRPr>
          </a:p>
          <a:p>
            <a:pPr algn="ctr"/>
            <a:r>
              <a:rPr lang="de-DE" sz="2400" b="1" dirty="0">
                <a:latin typeface="Dax Wide"/>
              </a:rPr>
              <a:t>Wir verschaffen die Zeit zum Flüchten!</a:t>
            </a:r>
          </a:p>
          <a:p>
            <a:endParaRPr lang="de-DE" dirty="0">
              <a:latin typeface="Dax Wide"/>
            </a:endParaRPr>
          </a:p>
          <a:p>
            <a:r>
              <a:rPr lang="de-DE" sz="1600" dirty="0">
                <a:latin typeface="Dax Wide"/>
              </a:rPr>
              <a:t>Das Brandverhalten von Sonacoustic  wurde sowohl für Europa als auch für die Vereinigten Staaten von Amerika getestet.</a:t>
            </a:r>
          </a:p>
          <a:p>
            <a:endParaRPr lang="de-DE" sz="1600" dirty="0">
              <a:latin typeface="Dax Wide"/>
            </a:endParaRPr>
          </a:p>
          <a:p>
            <a:r>
              <a:rPr lang="de-DE" sz="1600" dirty="0">
                <a:latin typeface="Dax Wide"/>
              </a:rPr>
              <a:t>Ergebnis: 				</a:t>
            </a:r>
            <a:r>
              <a:rPr lang="de-DE" sz="1600" b="1" dirty="0">
                <a:latin typeface="Dax Wide"/>
              </a:rPr>
              <a:t>Nicht brennbar!</a:t>
            </a:r>
          </a:p>
          <a:p>
            <a:endParaRPr lang="de-DE" sz="1600" b="1" dirty="0">
              <a:latin typeface="Dax Wide"/>
            </a:endParaRPr>
          </a:p>
          <a:p>
            <a:r>
              <a:rPr lang="de-DE" sz="1600" dirty="0" err="1">
                <a:latin typeface="Dax Wide"/>
              </a:rPr>
              <a:t>Firelabs</a:t>
            </a:r>
            <a:r>
              <a:rPr lang="de-DE" sz="1600" dirty="0">
                <a:latin typeface="Dax Wide"/>
              </a:rPr>
              <a:t> in Berlin, Deutschland nach DIN EN 13501-1 </a:t>
            </a:r>
          </a:p>
          <a:p>
            <a:r>
              <a:rPr lang="de-DE" sz="1600" dirty="0">
                <a:latin typeface="Dax Wide"/>
              </a:rPr>
              <a:t>mit der Einstufung: </a:t>
            </a:r>
            <a:r>
              <a:rPr lang="de-DE" sz="1600" b="1" dirty="0">
                <a:latin typeface="Dax Wide"/>
              </a:rPr>
              <a:t>A2-S1,d0</a:t>
            </a:r>
            <a:r>
              <a:rPr lang="de-DE" sz="1600" dirty="0">
                <a:latin typeface="Dax Wide"/>
              </a:rPr>
              <a:t>  </a:t>
            </a:r>
          </a:p>
          <a:p>
            <a:r>
              <a:rPr lang="de-DE" sz="1600" dirty="0">
                <a:latin typeface="Dax Wide"/>
              </a:rPr>
              <a:t> </a:t>
            </a:r>
          </a:p>
          <a:p>
            <a:r>
              <a:rPr lang="de-DE" sz="1600" dirty="0" err="1">
                <a:latin typeface="Dax Wide"/>
              </a:rPr>
              <a:t>Intertek</a:t>
            </a:r>
            <a:r>
              <a:rPr lang="de-DE" sz="1600" dirty="0">
                <a:latin typeface="Dax Wide"/>
              </a:rPr>
              <a:t> – </a:t>
            </a:r>
            <a:r>
              <a:rPr lang="de-DE" sz="1600" dirty="0" err="1">
                <a:latin typeface="Dax Wide"/>
              </a:rPr>
              <a:t>Elmendorf</a:t>
            </a:r>
            <a:r>
              <a:rPr lang="de-DE" sz="1600" dirty="0">
                <a:latin typeface="Dax Wide"/>
              </a:rPr>
              <a:t>, Texas nach ASTM E84-11a</a:t>
            </a:r>
          </a:p>
          <a:p>
            <a:r>
              <a:rPr lang="de-DE" sz="1600" dirty="0">
                <a:latin typeface="Dax Wide"/>
              </a:rPr>
              <a:t>mit der Einstufung:      Flammenausbreitungsindex: </a:t>
            </a:r>
            <a:r>
              <a:rPr lang="de-DE" sz="1600" b="1" dirty="0">
                <a:latin typeface="Dax Wide"/>
              </a:rPr>
              <a:t>0</a:t>
            </a:r>
            <a:r>
              <a:rPr lang="de-DE" sz="1600" dirty="0">
                <a:latin typeface="Dax Wide"/>
              </a:rPr>
              <a:t> </a:t>
            </a:r>
          </a:p>
          <a:p>
            <a:r>
              <a:rPr lang="de-DE" sz="1600" dirty="0">
                <a:latin typeface="Dax Wide"/>
              </a:rPr>
              <a:t>                                    Rauchentwicklungsindex: </a:t>
            </a:r>
            <a:r>
              <a:rPr lang="de-DE" sz="1600" b="1" dirty="0">
                <a:latin typeface="Dax Wide"/>
              </a:rPr>
              <a:t>0</a:t>
            </a:r>
            <a:endParaRPr lang="de-DE" b="1" dirty="0"/>
          </a:p>
          <a:p>
            <a:r>
              <a:rPr lang="de-DE" sz="1600" b="1" dirty="0">
                <a:latin typeface="Dax Wide"/>
              </a:rPr>
              <a:t> </a:t>
            </a:r>
            <a:r>
              <a:rPr lang="de-DE" sz="1600" dirty="0">
                <a:latin typeface="Dax Wide"/>
              </a:rPr>
              <a:t>                                                                                       </a:t>
            </a:r>
          </a:p>
          <a:p>
            <a:pPr lvl="0" algn="ctr"/>
            <a:r>
              <a:rPr lang="de-DE" sz="1600" dirty="0">
                <a:latin typeface="Dax Wide"/>
              </a:rPr>
              <a:t>    </a:t>
            </a:r>
            <a:r>
              <a:rPr lang="de-DE" sz="2400" b="1" dirty="0">
                <a:solidFill>
                  <a:prstClr val="black"/>
                </a:solidFill>
                <a:latin typeface="Dax Wide"/>
              </a:rPr>
              <a:t>Ihre Gesundheit ist uns wichtig!</a:t>
            </a:r>
            <a:r>
              <a:rPr lang="de-DE" sz="2000" dirty="0">
                <a:solidFill>
                  <a:prstClr val="black"/>
                </a:solidFill>
                <a:latin typeface="Dax Wide"/>
              </a:rPr>
              <a:t>  </a:t>
            </a:r>
          </a:p>
          <a:p>
            <a:pPr lvl="0"/>
            <a:r>
              <a:rPr lang="de-DE" sz="2000" dirty="0">
                <a:solidFill>
                  <a:prstClr val="black"/>
                </a:solidFill>
                <a:latin typeface="Dax Wide"/>
              </a:rPr>
              <a:t>                                                                         </a:t>
            </a:r>
          </a:p>
          <a:p>
            <a:pPr lvl="0"/>
            <a:r>
              <a:rPr lang="de-DE" sz="1600" dirty="0">
                <a:solidFill>
                  <a:prstClr val="black"/>
                </a:solidFill>
                <a:latin typeface="Dax Wide"/>
              </a:rPr>
              <a:t>Gemäß dem </a:t>
            </a:r>
            <a:r>
              <a:rPr lang="de-DE" sz="1600" dirty="0" err="1">
                <a:solidFill>
                  <a:prstClr val="black"/>
                </a:solidFill>
                <a:latin typeface="Dax Wide"/>
              </a:rPr>
              <a:t>Eurofins</a:t>
            </a:r>
            <a:r>
              <a:rPr lang="de-DE" sz="1600" dirty="0">
                <a:solidFill>
                  <a:prstClr val="black"/>
                </a:solidFill>
                <a:latin typeface="Dax Wide"/>
              </a:rPr>
              <a:t> Labor in Dänemark konnte keine </a:t>
            </a:r>
          </a:p>
          <a:p>
            <a:pPr lvl="0"/>
            <a:r>
              <a:rPr lang="de-DE" sz="1600" dirty="0">
                <a:solidFill>
                  <a:prstClr val="black"/>
                </a:solidFill>
                <a:latin typeface="Dax Wide"/>
              </a:rPr>
              <a:t>Reproduktive- / Entwicklungstoxizität sowie keine karzinogene Toxizität nachgewiesen werden und wurde aufgrund dessen in die Klassifizierung M1 eingestuft.</a:t>
            </a:r>
          </a:p>
          <a:p>
            <a:pPr lvl="0"/>
            <a:endParaRPr lang="de-DE" sz="1600" dirty="0">
              <a:solidFill>
                <a:prstClr val="black"/>
              </a:solidFill>
              <a:latin typeface="Dax Wide"/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  <a:latin typeface="Dax Wide"/>
              </a:rPr>
              <a:t>Ergebnis:			</a:t>
            </a:r>
            <a:r>
              <a:rPr lang="de-DE" sz="2000" b="1" dirty="0">
                <a:solidFill>
                  <a:prstClr val="black"/>
                </a:solidFill>
                <a:latin typeface="Dax Wide"/>
              </a:rPr>
              <a:t>Keine gesundheitliche Gefährdung.</a:t>
            </a:r>
          </a:p>
          <a:p>
            <a:endParaRPr lang="de-DE" sz="1600" dirty="0">
              <a:latin typeface="Dax Wide"/>
            </a:endParaRPr>
          </a:p>
        </p:txBody>
      </p:sp>
    </p:spTree>
    <p:extLst>
      <p:ext uri="{BB962C8B-B14F-4D97-AF65-F5344CB8AC3E}">
        <p14:creationId xmlns:p14="http://schemas.microsoft.com/office/powerpoint/2010/main" val="57328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16632"/>
            <a:ext cx="87129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>
              <a:latin typeface="Dax Wide"/>
            </a:endParaRPr>
          </a:p>
          <a:p>
            <a:pPr algn="ctr"/>
            <a:endParaRPr lang="de-DE" sz="2000" b="1" dirty="0">
              <a:latin typeface="Dax Wide"/>
            </a:endParaRPr>
          </a:p>
          <a:p>
            <a:pPr algn="ctr"/>
            <a:endParaRPr lang="de-DE" sz="2000" b="1" dirty="0">
              <a:latin typeface="Dax Wide"/>
            </a:endParaRPr>
          </a:p>
          <a:p>
            <a:pPr algn="ctr"/>
            <a:endParaRPr lang="de-DE" sz="2000" b="1" dirty="0">
              <a:latin typeface="Dax Wide"/>
            </a:endParaRPr>
          </a:p>
          <a:p>
            <a:pPr algn="ctr"/>
            <a:endParaRPr lang="de-DE" sz="2000" b="1" dirty="0">
              <a:latin typeface="Dax Wide"/>
            </a:endParaRPr>
          </a:p>
          <a:p>
            <a:pPr algn="ctr"/>
            <a:r>
              <a:rPr lang="de-DE" sz="2000" b="1" dirty="0">
                <a:latin typeface="Dax Wide"/>
              </a:rPr>
              <a:t>Komponenten der richtigen Entscheidung!</a:t>
            </a:r>
          </a:p>
          <a:p>
            <a:endParaRPr lang="de-DE" dirty="0">
              <a:latin typeface="Dax Wide"/>
            </a:endParaRPr>
          </a:p>
          <a:p>
            <a:r>
              <a:rPr lang="de-DE" dirty="0" err="1">
                <a:latin typeface="Dax Wide"/>
              </a:rPr>
              <a:t>Sonacoustic</a:t>
            </a:r>
            <a:r>
              <a:rPr lang="de-DE" dirty="0">
                <a:latin typeface="Dax Wide"/>
              </a:rPr>
              <a:t> setzt sich aus drei Komponenten zusammen:</a:t>
            </a:r>
          </a:p>
          <a:p>
            <a:endParaRPr lang="de-DE" dirty="0">
              <a:latin typeface="Dax Wide"/>
            </a:endParaRPr>
          </a:p>
          <a:p>
            <a:r>
              <a:rPr lang="de-DE" dirty="0">
                <a:latin typeface="Dax Wide"/>
              </a:rPr>
              <a:t>1.Den </a:t>
            </a:r>
            <a:r>
              <a:rPr lang="de-DE" dirty="0" err="1">
                <a:latin typeface="Dax Wide"/>
              </a:rPr>
              <a:t>Sonaboards</a:t>
            </a:r>
            <a:r>
              <a:rPr lang="de-DE" dirty="0">
                <a:latin typeface="Dax Wide"/>
              </a:rPr>
              <a:t> (Plattenmaterial aus spezieller Mineralwolle )</a:t>
            </a:r>
          </a:p>
          <a:p>
            <a:endParaRPr lang="de-DE" dirty="0">
              <a:latin typeface="Dax Wide"/>
            </a:endParaRPr>
          </a:p>
          <a:p>
            <a:r>
              <a:rPr lang="de-DE" dirty="0">
                <a:latin typeface="Dax Wide"/>
              </a:rPr>
              <a:t>2.Sonaplaster Base ( Rissüberbrückende Grundbeschichtung )</a:t>
            </a:r>
          </a:p>
          <a:p>
            <a:endParaRPr lang="de-DE" dirty="0">
              <a:latin typeface="Dax Wide"/>
            </a:endParaRPr>
          </a:p>
          <a:p>
            <a:r>
              <a:rPr lang="de-DE" dirty="0">
                <a:latin typeface="Dax Wide"/>
              </a:rPr>
              <a:t>3.Sonaplaster Finish ( Schalltransparente Deckschicht )</a:t>
            </a:r>
          </a:p>
          <a:p>
            <a:endParaRPr lang="de-DE" dirty="0">
              <a:latin typeface="Dax Wide"/>
            </a:endParaRPr>
          </a:p>
          <a:p>
            <a:endParaRPr lang="de-DE" dirty="0">
              <a:latin typeface="Dax Wide"/>
            </a:endParaRPr>
          </a:p>
          <a:p>
            <a:r>
              <a:rPr lang="de-DE" dirty="0">
                <a:latin typeface="Dax Wide"/>
              </a:rPr>
              <a:t>Diese drei Komponenten bilden zusammen die einfachste, fugenlose, hochabsorbierende, und optisch anspruchsvollste Decken- und Wandkonstruktion ihrer Art!</a:t>
            </a:r>
          </a:p>
        </p:txBody>
      </p:sp>
    </p:spTree>
    <p:extLst>
      <p:ext uri="{BB962C8B-B14F-4D97-AF65-F5344CB8AC3E}">
        <p14:creationId xmlns:p14="http://schemas.microsoft.com/office/powerpoint/2010/main" val="218296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3"/>
            <a:ext cx="6984776" cy="470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6386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Dax Wide"/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84384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Dax Wide"/>
              </a:rPr>
              <a:t>Wodurch zeichnet sich das </a:t>
            </a:r>
            <a:r>
              <a:rPr lang="de-DE" sz="2400" dirty="0" err="1">
                <a:latin typeface="Dax Wide"/>
              </a:rPr>
              <a:t>Sonacoustic</a:t>
            </a:r>
            <a:r>
              <a:rPr lang="de-DE" sz="2400" dirty="0">
                <a:latin typeface="Dax Wide"/>
              </a:rPr>
              <a:t> System aus?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48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400" dirty="0">
                <a:latin typeface="Dax Wide"/>
              </a:rPr>
              <a:t>hohe Schallabsorption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latin typeface="Dax Wide"/>
              </a:rPr>
              <a:t>effiziente Installation ohne Flächengerüst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latin typeface="Dax Wide"/>
              </a:rPr>
              <a:t>architektonische Flexibilität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latin typeface="Dax Wide"/>
              </a:rPr>
              <a:t>geringer Deckenaufbau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latin typeface="Dax Wide"/>
              </a:rPr>
              <a:t>extrem glatte Oberfläche möglich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latin typeface="Dax Wide"/>
              </a:rPr>
              <a:t>unsichtbar auszubessern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latin typeface="Dax Wide"/>
              </a:rPr>
              <a:t>nachhaltige Materialien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latin typeface="Dax Wide"/>
              </a:rPr>
              <a:t>Unterstützung durch Jahrzehntelange Erfahrung</a:t>
            </a:r>
          </a:p>
          <a:p>
            <a:pPr>
              <a:buFont typeface="Wingdings" pitchFamily="2" charset="2"/>
              <a:buChar char="Ø"/>
            </a:pPr>
            <a:endParaRPr lang="de-DE" dirty="0"/>
          </a:p>
          <a:p>
            <a:pPr>
              <a:buFont typeface="Wingdings" pitchFamily="2" charset="2"/>
              <a:buChar char="Ø"/>
            </a:pPr>
            <a:endParaRPr lang="de-DE" dirty="0"/>
          </a:p>
          <a:p>
            <a:pPr>
              <a:buFont typeface="Wingdings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3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de-DE" dirty="0">
                <a:latin typeface="Dax Wide"/>
              </a:rPr>
              <a:t>Klare Formen!</a:t>
            </a:r>
          </a:p>
        </p:txBody>
      </p:sp>
      <p:pic>
        <p:nvPicPr>
          <p:cNvPr id="11" name="Inhaltsplatzhalter 10" descr="Ein Bild, das drinnen, Decke, Boden, Wand enthält.&#10;&#10;Automatisch generierte Beschreibung">
            <a:extLst>
              <a:ext uri="{FF2B5EF4-FFF2-40B4-BE49-F238E27FC236}">
                <a16:creationId xmlns:a16="http://schemas.microsoft.com/office/drawing/2014/main" id="{3087FBC9-32B0-4FB2-A27A-3465E7FD8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00364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227687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8000" dirty="0">
                <a:latin typeface="Dax Wide"/>
              </a:rPr>
              <a:t>Schallabsorption:</a:t>
            </a:r>
          </a:p>
        </p:txBody>
      </p:sp>
    </p:spTree>
    <p:extLst>
      <p:ext uri="{BB962C8B-B14F-4D97-AF65-F5344CB8AC3E}">
        <p14:creationId xmlns:p14="http://schemas.microsoft.com/office/powerpoint/2010/main" val="37226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337</Words>
  <Application>Microsoft Office PowerPoint</Application>
  <PresentationFormat>Bildschirmpräsentation (4:3)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Dax Wide</vt:lpstr>
      <vt:lpstr>TrebuchetMS</vt:lpstr>
      <vt:lpstr>TrebuchetMS,Bold</vt:lpstr>
      <vt:lpstr>Wingdings</vt:lpstr>
      <vt:lpstr>Larissa</vt:lpstr>
      <vt:lpstr> Herzlich Willkommen!</vt:lpstr>
      <vt:lpstr>sonacoustic® The finest seamless acoustic ceiling in the world ! </vt:lpstr>
      <vt:lpstr>Grenzenloser Einsatz!</vt:lpstr>
      <vt:lpstr>PowerPoint-Präsentation</vt:lpstr>
      <vt:lpstr>PowerPoint-Präsentation</vt:lpstr>
      <vt:lpstr>PowerPoint-Präsentation</vt:lpstr>
      <vt:lpstr>Wodurch zeichnet sich das Sonacoustic System aus?</vt:lpstr>
      <vt:lpstr>Klare Formen!</vt:lpstr>
      <vt:lpstr>PowerPoint-Präsentation</vt:lpstr>
      <vt:lpstr>PowerPoint-Präsentation</vt:lpstr>
      <vt:lpstr>PowerPoint-Präsentation</vt:lpstr>
      <vt:lpstr>Impressionen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Verarbeitung</vt:lpstr>
      <vt:lpstr>Wir begleiten Sie auf dem Weg zur perfekten Akustiklösung: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sonaCOUSTIC   Klarheit in Design und Leistung</dc:title>
  <dc:creator>thomas</dc:creator>
  <cp:lastModifiedBy>Christian Fink</cp:lastModifiedBy>
  <cp:revision>81</cp:revision>
  <dcterms:created xsi:type="dcterms:W3CDTF">2012-09-06T07:12:00Z</dcterms:created>
  <dcterms:modified xsi:type="dcterms:W3CDTF">2019-01-30T10:29:27Z</dcterms:modified>
</cp:coreProperties>
</file>